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0" r:id="rId4"/>
    <p:sldId id="258" r:id="rId5"/>
    <p:sldId id="263" r:id="rId6"/>
    <p:sldId id="260" r:id="rId7"/>
    <p:sldId id="261" r:id="rId8"/>
    <p:sldId id="264" r:id="rId9"/>
    <p:sldId id="265" r:id="rId10"/>
    <p:sldId id="259" r:id="rId11"/>
    <p:sldId id="267" r:id="rId12"/>
    <p:sldId id="268" r:id="rId13"/>
    <p:sldId id="272" r:id="rId14"/>
    <p:sldId id="273" r:id="rId15"/>
    <p:sldId id="266" r:id="rId16"/>
  </p:sldIdLst>
  <p:sldSz cx="12192000" cy="6858000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776866" y="0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C3FE2-3540-4741-A38A-9544C7DB68B2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66598" y="4751389"/>
            <a:ext cx="5335893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776866" y="9377363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1F9F1-C05E-44E1-856F-17BE1EDC2DB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7056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0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6673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4266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884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768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8083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0322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2875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2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9498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4130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rai.hu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Forrai Metodista Gimnázium és Művészeti Technikum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Budapest, 1139 Lomb utca 41.</a:t>
            </a:r>
          </a:p>
          <a:p>
            <a:r>
              <a:rPr lang="hu-HU" dirty="0" smtClean="0"/>
              <a:t>Telephely: 1032 Csemete utca 3.</a:t>
            </a:r>
          </a:p>
          <a:p>
            <a:r>
              <a:rPr lang="hu-HU" dirty="0" smtClean="0"/>
              <a:t>forrai.hu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935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2799"/>
          </a:xfrm>
        </p:spPr>
        <p:txBody>
          <a:bodyPr>
            <a:noAutofit/>
          </a:bodyPr>
          <a:lstStyle/>
          <a:p>
            <a:r>
              <a:rPr lang="hu-HU" dirty="0" smtClean="0"/>
              <a:t>Szakjaink: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1537854"/>
            <a:ext cx="8915400" cy="5245331"/>
          </a:xfrm>
        </p:spPr>
        <p:txBody>
          <a:bodyPr>
            <a:normAutofit/>
          </a:bodyPr>
          <a:lstStyle/>
          <a:p>
            <a:r>
              <a:rPr lang="hu-HU" sz="2400" b="1" dirty="0" smtClean="0"/>
              <a:t>Gimnázium:</a:t>
            </a:r>
          </a:p>
          <a:p>
            <a:pPr lvl="1"/>
            <a:r>
              <a:rPr lang="hu-HU" sz="2000" dirty="0" smtClean="0"/>
              <a:t>9/A:</a:t>
            </a:r>
          </a:p>
          <a:p>
            <a:pPr lvl="2"/>
            <a:r>
              <a:rPr lang="hu-HU" sz="1800" dirty="0" smtClean="0"/>
              <a:t>Angol szakirány, 13 fő/0,5 osztály (0001)</a:t>
            </a:r>
          </a:p>
          <a:p>
            <a:pPr lvl="2"/>
            <a:r>
              <a:rPr lang="hu-HU" sz="1800" dirty="0"/>
              <a:t>Vizuális kultúra (rajz) szakirány, </a:t>
            </a:r>
            <a:r>
              <a:rPr lang="hu-HU" sz="1800" dirty="0" smtClean="0"/>
              <a:t>14 </a:t>
            </a:r>
            <a:r>
              <a:rPr lang="hu-HU" sz="1800" dirty="0"/>
              <a:t>fő/0,5 osztály (0011)</a:t>
            </a:r>
          </a:p>
          <a:p>
            <a:pPr lvl="2"/>
            <a:endParaRPr lang="hu-HU" sz="1800" dirty="0" smtClean="0"/>
          </a:p>
          <a:p>
            <a:pPr lvl="1"/>
            <a:r>
              <a:rPr lang="hu-HU" sz="2000" dirty="0" smtClean="0"/>
              <a:t>9/B:</a:t>
            </a:r>
          </a:p>
          <a:p>
            <a:pPr lvl="2"/>
            <a:r>
              <a:rPr lang="hu-HU" sz="1800" dirty="0" smtClean="0"/>
              <a:t>Dráma és színház </a:t>
            </a:r>
            <a:r>
              <a:rPr lang="hu-HU" sz="1800" dirty="0"/>
              <a:t>szakirány, </a:t>
            </a:r>
            <a:r>
              <a:rPr lang="hu-HU" sz="1800" dirty="0" smtClean="0"/>
              <a:t>12 </a:t>
            </a:r>
            <a:r>
              <a:rPr lang="hu-HU" sz="1800" dirty="0"/>
              <a:t>fő/0,5 osztály </a:t>
            </a:r>
            <a:r>
              <a:rPr lang="hu-HU" sz="1800" dirty="0" smtClean="0"/>
              <a:t>(0009)</a:t>
            </a:r>
          </a:p>
          <a:p>
            <a:pPr lvl="2"/>
            <a:r>
              <a:rPr lang="hu-HU" sz="1800" dirty="0"/>
              <a:t>Mozgóképkultúra- és médiaismeret szakirány, </a:t>
            </a:r>
            <a:r>
              <a:rPr lang="hu-HU" sz="1800" dirty="0" smtClean="0"/>
              <a:t>14 </a:t>
            </a:r>
            <a:r>
              <a:rPr lang="hu-HU" sz="1800" dirty="0"/>
              <a:t>fő/0,5 osztály (0010</a:t>
            </a:r>
            <a:r>
              <a:rPr lang="hu-HU" sz="1800" dirty="0" smtClean="0"/>
              <a:t>)</a:t>
            </a:r>
          </a:p>
          <a:p>
            <a:endParaRPr lang="hu-HU" sz="2400" dirty="0" smtClean="0"/>
          </a:p>
          <a:p>
            <a:r>
              <a:rPr lang="hu-HU" sz="2400" b="1" dirty="0" smtClean="0"/>
              <a:t>Technikum:</a:t>
            </a:r>
          </a:p>
          <a:p>
            <a:pPr lvl="1"/>
            <a:r>
              <a:rPr lang="hu-HU" sz="2000" dirty="0" smtClean="0"/>
              <a:t>9/C:</a:t>
            </a:r>
          </a:p>
          <a:p>
            <a:pPr lvl="2"/>
            <a:r>
              <a:rPr lang="hu-HU" sz="1800" dirty="0" smtClean="0"/>
              <a:t>Grafikus szakirány, 28 fő/1 osztály (0014)</a:t>
            </a: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42527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Pontszámítás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9714" y="1714499"/>
            <a:ext cx="10524898" cy="4931229"/>
          </a:xfrm>
        </p:spPr>
        <p:txBody>
          <a:bodyPr>
            <a:normAutofit/>
          </a:bodyPr>
          <a:lstStyle/>
          <a:p>
            <a:r>
              <a:rPr lang="hu-HU" sz="3200" dirty="0"/>
              <a:t>Felvételin megszerezhető pontok (200 pont): </a:t>
            </a:r>
          </a:p>
          <a:p>
            <a:pPr lvl="1"/>
            <a:r>
              <a:rPr lang="hu-HU" sz="2800" dirty="0"/>
              <a:t>írásbelin 100 pont (50</a:t>
            </a:r>
            <a:r>
              <a:rPr lang="hu-HU" sz="2800" dirty="0" smtClean="0"/>
              <a:t>%), magyar + matematika</a:t>
            </a:r>
          </a:p>
          <a:p>
            <a:pPr lvl="1"/>
            <a:endParaRPr lang="hu-HU" sz="2800" dirty="0"/>
          </a:p>
          <a:p>
            <a:pPr lvl="1"/>
            <a:r>
              <a:rPr lang="hu-HU" sz="2800" dirty="0"/>
              <a:t>hozott pontok (7. </a:t>
            </a:r>
            <a:r>
              <a:rPr lang="hu-HU" sz="2800" dirty="0" smtClean="0"/>
              <a:t>év vége</a:t>
            </a:r>
            <a:r>
              <a:rPr lang="hu-HU" sz="2800" dirty="0"/>
              <a:t>, 8. félév</a:t>
            </a:r>
            <a:r>
              <a:rPr lang="hu-HU" sz="2800" dirty="0" smtClean="0"/>
              <a:t>), </a:t>
            </a:r>
            <a:r>
              <a:rPr lang="hu-HU" sz="2800" dirty="0"/>
              <a:t>50 pont (25%): magyar nyelv és irodalom, történelem, matematika, idegen </a:t>
            </a:r>
            <a:r>
              <a:rPr lang="hu-HU" sz="2800" dirty="0" smtClean="0"/>
              <a:t>nyelv</a:t>
            </a:r>
          </a:p>
          <a:p>
            <a:pPr lvl="1"/>
            <a:endParaRPr lang="hu-HU" sz="2800" dirty="0"/>
          </a:p>
          <a:p>
            <a:pPr lvl="1"/>
            <a:r>
              <a:rPr lang="hu-HU" sz="2800" dirty="0"/>
              <a:t>szóbeli 50 pont (25</a:t>
            </a:r>
            <a:r>
              <a:rPr lang="hu-HU" sz="2800" dirty="0" smtClean="0"/>
              <a:t>%)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85588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449542"/>
            <a:ext cx="8911687" cy="789054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Angol szakirány (0001)</a:t>
            </a:r>
            <a:br>
              <a:rPr lang="hu-HU" b="1" i="1" u="sng" dirty="0" smtClean="0"/>
            </a:br>
            <a:r>
              <a:rPr lang="hu-HU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8447" y="1238596"/>
            <a:ext cx="10136165" cy="5519651"/>
          </a:xfrm>
        </p:spPr>
        <p:txBody>
          <a:bodyPr>
            <a:normAutofit/>
          </a:bodyPr>
          <a:lstStyle/>
          <a:p>
            <a:r>
              <a:rPr lang="hu-HU" sz="2400" dirty="0" smtClean="0"/>
              <a:t>Első idegen nyelv: </a:t>
            </a:r>
            <a:r>
              <a:rPr lang="hu-HU" sz="2400" b="1" dirty="0" smtClean="0"/>
              <a:t>angol</a:t>
            </a:r>
            <a:r>
              <a:rPr lang="hu-HU" sz="2400" dirty="0" smtClean="0"/>
              <a:t> </a:t>
            </a:r>
            <a:r>
              <a:rPr lang="hu-HU" sz="2400" b="1" dirty="0" smtClean="0"/>
              <a:t>(óraszámok: 4; 4; 4; 4)</a:t>
            </a:r>
          </a:p>
          <a:p>
            <a:r>
              <a:rPr lang="hu-HU" sz="2400" dirty="0" smtClean="0"/>
              <a:t>Második idegen nyelv: </a:t>
            </a:r>
            <a:r>
              <a:rPr lang="hu-HU" sz="2400" b="1" dirty="0" smtClean="0"/>
              <a:t>olasz</a:t>
            </a:r>
            <a:r>
              <a:rPr lang="hu-HU" sz="2400" dirty="0" smtClean="0"/>
              <a:t> (óraszámok: 3; 3; 4; 5)</a:t>
            </a:r>
          </a:p>
          <a:p>
            <a:r>
              <a:rPr lang="hu-HU" sz="2400" dirty="0" smtClean="0"/>
              <a:t>Szóbeli:</a:t>
            </a:r>
          </a:p>
          <a:p>
            <a:pPr lvl="1"/>
            <a:r>
              <a:rPr lang="hu-HU" sz="2000" b="1" u="sng" dirty="0"/>
              <a:t>a</a:t>
            </a:r>
            <a:r>
              <a:rPr lang="hu-HU" sz="2000" b="1" u="sng" dirty="0" smtClean="0"/>
              <a:t>ngol nyelvi előképzettség szükséges</a:t>
            </a:r>
          </a:p>
          <a:p>
            <a:pPr lvl="1"/>
            <a:r>
              <a:rPr lang="hu-HU" sz="2000" b="1" dirty="0" smtClean="0"/>
              <a:t>beosztás a honlapon (időpont)</a:t>
            </a:r>
          </a:p>
          <a:p>
            <a:pPr lvl="1"/>
            <a:r>
              <a:rPr lang="hu-HU" sz="2000" b="1" dirty="0" smtClean="0"/>
              <a:t>Angol szóbeli feladatai </a:t>
            </a:r>
            <a:r>
              <a:rPr lang="hu-HU" sz="2000" dirty="0" smtClean="0"/>
              <a:t>- </a:t>
            </a:r>
            <a:r>
              <a:rPr lang="hu-HU" sz="2000" dirty="0"/>
              <a:t>r</a:t>
            </a:r>
            <a:r>
              <a:rPr lang="hu-HU" sz="2000" dirty="0" smtClean="0"/>
              <a:t>övid</a:t>
            </a:r>
            <a:r>
              <a:rPr lang="hu-HU" sz="2000" dirty="0"/>
              <a:t>, személyes témákkal kapcsolatos </a:t>
            </a:r>
            <a:r>
              <a:rPr lang="hu-HU" sz="2000" dirty="0" smtClean="0"/>
              <a:t>beszélgetés,</a:t>
            </a:r>
          </a:p>
          <a:p>
            <a:pPr lvl="1">
              <a:buFontTx/>
              <a:buChar char="-"/>
            </a:pPr>
            <a:r>
              <a:rPr lang="hu-HU" sz="2000" dirty="0" smtClean="0"/>
              <a:t>A </a:t>
            </a:r>
            <a:r>
              <a:rPr lang="hu-HU" sz="2000" dirty="0"/>
              <a:t>vizsgázó választ három kép közül egyet, és a kép témájáról önállóan beszél kb. 2 percig. (A feladat tehát nem képleírás, hanem a kép témájával kapcsolatos gondolatok önálló kifejtése</a:t>
            </a:r>
            <a:r>
              <a:rPr lang="hu-HU" sz="2000" dirty="0" smtClean="0"/>
              <a:t>.)</a:t>
            </a:r>
          </a:p>
          <a:p>
            <a:pPr lvl="1">
              <a:buFontTx/>
              <a:buChar char="-"/>
            </a:pPr>
            <a:r>
              <a:rPr lang="hu-HU" sz="2000" dirty="0" smtClean="0"/>
              <a:t>A </a:t>
            </a:r>
            <a:r>
              <a:rPr lang="hu-HU" sz="2000" dirty="0"/>
              <a:t>vizsgázó válaszol a vizsgáztató tanár kérdéseire a választott képpel </a:t>
            </a:r>
            <a:r>
              <a:rPr lang="hu-HU" sz="2000" dirty="0" smtClean="0"/>
              <a:t>kapcsolatban</a:t>
            </a:r>
          </a:p>
          <a:p>
            <a:pPr lvl="1"/>
            <a:r>
              <a:rPr lang="hu-HU" sz="2000" b="1" dirty="0" smtClean="0"/>
              <a:t>általános </a:t>
            </a:r>
            <a:r>
              <a:rPr lang="hu-HU" sz="2000" b="1" dirty="0"/>
              <a:t>szóbeli </a:t>
            </a:r>
            <a:r>
              <a:rPr lang="hu-HU" sz="2000" b="1" dirty="0" smtClean="0"/>
              <a:t>elbeszélgetés </a:t>
            </a:r>
            <a:r>
              <a:rPr lang="hu-HU" sz="2000" dirty="0" smtClean="0"/>
              <a:t>(füzet, e-napló kivonat)</a:t>
            </a:r>
          </a:p>
        </p:txBody>
      </p:sp>
    </p:spTree>
    <p:extLst>
      <p:ext uri="{BB962C8B-B14F-4D97-AF65-F5344CB8AC3E}">
        <p14:creationId xmlns:p14="http://schemas.microsoft.com/office/powerpoint/2010/main" val="147078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225099"/>
            <a:ext cx="8911687" cy="639425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Vizuális kultúra szakirány (0011)</a:t>
            </a:r>
            <a:br>
              <a:rPr lang="hu-HU" b="1" i="1" u="sng" dirty="0" smtClean="0"/>
            </a:b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36916" y="1298272"/>
            <a:ext cx="9253296" cy="4498371"/>
          </a:xfrm>
        </p:spPr>
        <p:txBody>
          <a:bodyPr>
            <a:noAutofit/>
          </a:bodyPr>
          <a:lstStyle/>
          <a:p>
            <a:r>
              <a:rPr lang="hu-HU" sz="2400" dirty="0"/>
              <a:t>Első idegen nyelv: </a:t>
            </a:r>
            <a:r>
              <a:rPr lang="hu-HU" sz="2400" b="1" dirty="0"/>
              <a:t>angol</a:t>
            </a:r>
            <a:r>
              <a:rPr lang="hu-HU" sz="2400" dirty="0"/>
              <a:t> (óraszámok: 3; 3; 4; 4)</a:t>
            </a:r>
          </a:p>
          <a:p>
            <a:r>
              <a:rPr lang="hu-HU" sz="2400" dirty="0"/>
              <a:t>Második idegen nyelv: </a:t>
            </a:r>
            <a:r>
              <a:rPr lang="hu-HU" sz="2400" b="1" dirty="0" smtClean="0"/>
              <a:t>spanyol</a:t>
            </a:r>
            <a:r>
              <a:rPr lang="hu-HU" sz="2400" dirty="0" smtClean="0"/>
              <a:t> </a:t>
            </a:r>
            <a:r>
              <a:rPr lang="hu-HU" sz="2400" dirty="0"/>
              <a:t>(óraszámok: 3; 3; 3; 3</a:t>
            </a:r>
            <a:r>
              <a:rPr lang="hu-HU" sz="2400" dirty="0" smtClean="0"/>
              <a:t>)</a:t>
            </a:r>
          </a:p>
          <a:p>
            <a:r>
              <a:rPr lang="hu-HU" sz="2400" b="1" dirty="0" smtClean="0"/>
              <a:t>Vizuális kultúra óraszámok</a:t>
            </a:r>
            <a:r>
              <a:rPr lang="hu-HU" sz="2400" dirty="0"/>
              <a:t>: </a:t>
            </a:r>
            <a:r>
              <a:rPr lang="hu-HU" sz="2400" dirty="0" smtClean="0"/>
              <a:t>3; 3; 3; 3; (művészettörténet, rajzos kompetenciák fejlesztése)</a:t>
            </a:r>
            <a:endParaRPr lang="hu-HU" sz="2400" dirty="0"/>
          </a:p>
          <a:p>
            <a:r>
              <a:rPr lang="hu-HU" sz="2400" dirty="0" smtClean="0"/>
              <a:t>Szóbeli:</a:t>
            </a:r>
          </a:p>
          <a:p>
            <a:pPr lvl="1"/>
            <a:r>
              <a:rPr lang="hu-HU" sz="2000" b="1" dirty="0" smtClean="0"/>
              <a:t>saját rajzi mappa összeállítása és bemutatása </a:t>
            </a:r>
            <a:r>
              <a:rPr lang="hu-HU" sz="2000" dirty="0" smtClean="0"/>
              <a:t>(10, </a:t>
            </a:r>
            <a:r>
              <a:rPr lang="hu-HU" sz="2000" dirty="0"/>
              <a:t>többféle technikával készült alkotás</a:t>
            </a:r>
            <a:r>
              <a:rPr lang="hu-HU" sz="2000" dirty="0" smtClean="0"/>
              <a:t>)</a:t>
            </a:r>
          </a:p>
          <a:p>
            <a:pPr lvl="1"/>
            <a:r>
              <a:rPr lang="hu-HU" sz="2000" b="1" dirty="0"/>
              <a:t>általános szóbeli </a:t>
            </a:r>
            <a:r>
              <a:rPr lang="hu-HU" sz="2000" b="1" dirty="0" smtClean="0"/>
              <a:t>elbeszélgetés </a:t>
            </a:r>
            <a:r>
              <a:rPr lang="hu-HU" sz="2000" dirty="0"/>
              <a:t>(füzet, e-napló kivonat</a:t>
            </a:r>
            <a:r>
              <a:rPr lang="hu-HU" sz="2000" dirty="0" smtClean="0"/>
              <a:t>)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2351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225099"/>
            <a:ext cx="8911687" cy="755803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Dráma és színház szakirány (0009)</a:t>
            </a:r>
            <a:br>
              <a:rPr lang="hu-HU" b="1" i="1" u="sng" dirty="0" smtClean="0"/>
            </a:b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81059" y="1126672"/>
            <a:ext cx="9388767" cy="5135392"/>
          </a:xfrm>
        </p:spPr>
        <p:txBody>
          <a:bodyPr>
            <a:noAutofit/>
          </a:bodyPr>
          <a:lstStyle/>
          <a:p>
            <a:r>
              <a:rPr lang="hu-HU" sz="2200" dirty="0"/>
              <a:t>Első idegen nyelv: </a:t>
            </a:r>
            <a:r>
              <a:rPr lang="hu-HU" sz="2200" b="1" dirty="0"/>
              <a:t>angol</a:t>
            </a:r>
            <a:r>
              <a:rPr lang="hu-HU" sz="2200" dirty="0"/>
              <a:t> (óraszámok: 3; 3; 4; 4)</a:t>
            </a:r>
          </a:p>
          <a:p>
            <a:r>
              <a:rPr lang="hu-HU" sz="2200" dirty="0"/>
              <a:t>Második idegen nyelv: </a:t>
            </a:r>
            <a:r>
              <a:rPr lang="hu-HU" sz="2200" b="1" dirty="0" smtClean="0"/>
              <a:t>spanyol</a:t>
            </a:r>
            <a:r>
              <a:rPr lang="hu-HU" sz="2200" dirty="0" smtClean="0"/>
              <a:t> </a:t>
            </a:r>
            <a:r>
              <a:rPr lang="hu-HU" sz="2200" dirty="0"/>
              <a:t>(óraszámok: 3; 3; 3; 3</a:t>
            </a:r>
            <a:r>
              <a:rPr lang="hu-HU" sz="2200" dirty="0" smtClean="0"/>
              <a:t>)</a:t>
            </a:r>
          </a:p>
          <a:p>
            <a:r>
              <a:rPr lang="hu-HU" sz="2200" b="1" dirty="0" smtClean="0"/>
              <a:t>Drámaórák évfolyamonként</a:t>
            </a:r>
            <a:r>
              <a:rPr lang="hu-HU" sz="2200" dirty="0"/>
              <a:t>: </a:t>
            </a:r>
            <a:r>
              <a:rPr lang="hu-HU" sz="2200" dirty="0" smtClean="0"/>
              <a:t>3; 3; 3; 3; (drámapedagógia, önismereti és meditatív játékok, színpadi mozgás, </a:t>
            </a:r>
            <a:r>
              <a:rPr lang="hu-HU" sz="2200" dirty="0" err="1" smtClean="0"/>
              <a:t>bibliodráma</a:t>
            </a:r>
            <a:r>
              <a:rPr lang="hu-HU" sz="2200" dirty="0" smtClean="0"/>
              <a:t>)</a:t>
            </a:r>
            <a:endParaRPr lang="hu-HU" sz="2200" dirty="0"/>
          </a:p>
          <a:p>
            <a:r>
              <a:rPr lang="hu-HU" sz="2200" dirty="0" smtClean="0"/>
              <a:t>Szóbeli felvételi </a:t>
            </a:r>
            <a:r>
              <a:rPr lang="hu-HU" sz="2200" b="1" dirty="0" smtClean="0"/>
              <a:t>két részből áll</a:t>
            </a:r>
            <a:r>
              <a:rPr lang="hu-HU" sz="2200" dirty="0" smtClean="0"/>
              <a:t> (dráma felvételi + szóbeli elbeszélgetés):</a:t>
            </a:r>
            <a:endParaRPr lang="hu-HU" sz="2200" dirty="0"/>
          </a:p>
          <a:p>
            <a:pPr lvl="1"/>
            <a:r>
              <a:rPr lang="hu-HU" sz="2200" b="1" dirty="0"/>
              <a:t>beosztás a honlapon (időpont</a:t>
            </a:r>
            <a:r>
              <a:rPr lang="hu-HU" sz="2200" b="1" dirty="0" smtClean="0"/>
              <a:t>)</a:t>
            </a:r>
          </a:p>
          <a:p>
            <a:pPr lvl="1"/>
            <a:r>
              <a:rPr lang="hu-HU" sz="2200" b="1" dirty="0"/>
              <a:t>d</a:t>
            </a:r>
            <a:r>
              <a:rPr lang="hu-HU" sz="2200" b="1" dirty="0" smtClean="0"/>
              <a:t>ráma felvételi: 3 vers- vagy prózarészlet (szabadon választott műfaj, de ne az általános iskolában kötelező tananyagból!), helyzetgyakorlat, egyéni- és csoportfeladatok</a:t>
            </a:r>
          </a:p>
          <a:p>
            <a:pPr lvl="1"/>
            <a:r>
              <a:rPr lang="hu-HU" sz="2400" dirty="0"/>
              <a:t>Amennyiben választott szövegekkel nem készült a </a:t>
            </a:r>
            <a:r>
              <a:rPr lang="hu-HU" sz="2400" dirty="0" smtClean="0"/>
              <a:t>tanuló, akkor </a:t>
            </a:r>
            <a:r>
              <a:rPr lang="hu-HU" sz="2400" dirty="0"/>
              <a:t>NEM PONTOZHATÓ!</a:t>
            </a:r>
            <a:endParaRPr lang="hu-HU" sz="2200" b="1" dirty="0" smtClean="0"/>
          </a:p>
          <a:p>
            <a:pPr lvl="1"/>
            <a:r>
              <a:rPr lang="hu-HU" sz="2200" b="1" dirty="0"/>
              <a:t>á</a:t>
            </a:r>
            <a:r>
              <a:rPr lang="hu-HU" sz="2200" b="1" dirty="0" smtClean="0"/>
              <a:t>ltalános szóbeli elbeszélgetés </a:t>
            </a:r>
            <a:r>
              <a:rPr lang="hu-HU" sz="2400" dirty="0"/>
              <a:t>(füzet, e-napló kivonat</a:t>
            </a:r>
            <a:r>
              <a:rPr lang="hu-HU" sz="2400" dirty="0" smtClean="0"/>
              <a:t>)</a:t>
            </a:r>
            <a:endParaRPr lang="hu-HU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25175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191847"/>
            <a:ext cx="8911687" cy="1071688"/>
          </a:xfrm>
        </p:spPr>
        <p:txBody>
          <a:bodyPr>
            <a:noAutofit/>
          </a:bodyPr>
          <a:lstStyle/>
          <a:p>
            <a:r>
              <a:rPr lang="hu-HU" sz="3200" b="1" i="1" u="sng" dirty="0" smtClean="0"/>
              <a:t>Mozgóképkultúra- és médiaismeret szakirány (0010)</a:t>
            </a:r>
            <a:r>
              <a:rPr lang="hu-HU" sz="3200" i="1" dirty="0" smtClean="0"/>
              <a:t/>
            </a:r>
            <a:br>
              <a:rPr lang="hu-HU" sz="3200" i="1" dirty="0" smtClean="0"/>
            </a:br>
            <a:r>
              <a:rPr lang="hu-HU" sz="3200" dirty="0" smtClean="0"/>
              <a:t>	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88265" y="1643247"/>
            <a:ext cx="9134604" cy="4904509"/>
          </a:xfrm>
        </p:spPr>
        <p:txBody>
          <a:bodyPr>
            <a:noAutofit/>
          </a:bodyPr>
          <a:lstStyle/>
          <a:p>
            <a:r>
              <a:rPr lang="hu-HU" sz="2400" dirty="0"/>
              <a:t>Első idegen nyelv: </a:t>
            </a:r>
            <a:r>
              <a:rPr lang="hu-HU" sz="2400" b="1" dirty="0"/>
              <a:t>angol</a:t>
            </a:r>
            <a:r>
              <a:rPr lang="hu-HU" sz="2400" dirty="0"/>
              <a:t> (óraszámok: </a:t>
            </a:r>
            <a:r>
              <a:rPr lang="hu-HU" sz="2400" dirty="0" smtClean="0"/>
              <a:t>3; 3; 4; </a:t>
            </a:r>
            <a:r>
              <a:rPr lang="hu-HU" sz="2400" dirty="0"/>
              <a:t>4)</a:t>
            </a:r>
          </a:p>
          <a:p>
            <a:r>
              <a:rPr lang="hu-HU" sz="2400" dirty="0"/>
              <a:t>Második idegen nyelv: </a:t>
            </a:r>
            <a:r>
              <a:rPr lang="hu-HU" sz="2400" b="1" dirty="0" smtClean="0"/>
              <a:t>német</a:t>
            </a:r>
            <a:r>
              <a:rPr lang="hu-HU" sz="2400" dirty="0" smtClean="0"/>
              <a:t> </a:t>
            </a:r>
            <a:r>
              <a:rPr lang="hu-HU" sz="2400" dirty="0"/>
              <a:t>(óraszámok: 3; 3; </a:t>
            </a:r>
            <a:r>
              <a:rPr lang="hu-HU" sz="2400" dirty="0" smtClean="0"/>
              <a:t>3; 3)</a:t>
            </a:r>
          </a:p>
          <a:p>
            <a:r>
              <a:rPr lang="hu-HU" sz="2400" b="1" dirty="0" smtClean="0"/>
              <a:t>Médiaórák évfolyamonként</a:t>
            </a:r>
            <a:r>
              <a:rPr lang="hu-HU" sz="2400" dirty="0" smtClean="0"/>
              <a:t>: 3; 3; 3; 3; ( filmtörténet/filmelemzés; fotóelmélet alapjai, </a:t>
            </a:r>
            <a:r>
              <a:rPr lang="hu-HU" sz="2400" dirty="0" err="1" smtClean="0"/>
              <a:t>fotózás</a:t>
            </a:r>
            <a:r>
              <a:rPr lang="hu-HU" sz="2400" dirty="0" smtClean="0"/>
              <a:t>)</a:t>
            </a:r>
            <a:endParaRPr lang="hu-HU" sz="2400" dirty="0"/>
          </a:p>
          <a:p>
            <a:r>
              <a:rPr lang="hu-HU" sz="2400" dirty="0" smtClean="0"/>
              <a:t>Szóbeli:</a:t>
            </a:r>
          </a:p>
          <a:p>
            <a:pPr lvl="1"/>
            <a:r>
              <a:rPr lang="hu-HU" sz="2000" b="1" dirty="0"/>
              <a:t>beosztás a honlapon </a:t>
            </a:r>
            <a:r>
              <a:rPr lang="hu-HU" sz="2000" dirty="0"/>
              <a:t>(időpont</a:t>
            </a:r>
            <a:r>
              <a:rPr lang="hu-HU" sz="2000" dirty="0" smtClean="0"/>
              <a:t>)</a:t>
            </a:r>
          </a:p>
          <a:p>
            <a:pPr lvl="1"/>
            <a:r>
              <a:rPr lang="hu-HU" sz="2000" b="1" dirty="0" smtClean="0"/>
              <a:t>általunk kért film/</a:t>
            </a:r>
            <a:r>
              <a:rPr lang="hu-HU" sz="2000" b="1" dirty="0" err="1" smtClean="0"/>
              <a:t>ek</a:t>
            </a:r>
            <a:r>
              <a:rPr lang="hu-HU" sz="2000" b="1" dirty="0" smtClean="0"/>
              <a:t> megtekintése </a:t>
            </a:r>
            <a:r>
              <a:rPr lang="hu-HU" sz="2000" dirty="0" smtClean="0"/>
              <a:t>(részletek a honlapon)</a:t>
            </a:r>
          </a:p>
          <a:p>
            <a:pPr lvl="1"/>
            <a:r>
              <a:rPr lang="hu-HU" sz="2000" b="1" dirty="0"/>
              <a:t>e</a:t>
            </a:r>
            <a:r>
              <a:rPr lang="hu-HU" sz="2000" b="1" dirty="0" smtClean="0"/>
              <a:t>gy önállóan kiválasztott fotó</a:t>
            </a:r>
          </a:p>
          <a:p>
            <a:pPr lvl="1"/>
            <a:r>
              <a:rPr lang="hu-HU" sz="2000" dirty="0"/>
              <a:t>Amennyiben a tanuló nem tekintette meg a filmet vagy nem hozza az általa választott, kinyomtatott fotót - az a felvételiző NEM PONTOZHATÓ!</a:t>
            </a:r>
            <a:endParaRPr lang="hu-HU" sz="2000" b="1" dirty="0" smtClean="0"/>
          </a:p>
          <a:p>
            <a:pPr lvl="1"/>
            <a:r>
              <a:rPr lang="hu-HU" sz="2000" b="1" dirty="0"/>
              <a:t>általános szóbeli </a:t>
            </a:r>
            <a:r>
              <a:rPr lang="hu-HU" sz="2000" b="1" dirty="0" smtClean="0"/>
              <a:t>elbeszélgetés </a:t>
            </a:r>
            <a:r>
              <a:rPr lang="hu-HU" sz="2000" dirty="0"/>
              <a:t>(füzet, e-napló kivonat)</a:t>
            </a:r>
          </a:p>
          <a:p>
            <a:pPr marL="457200" lvl="1" indent="0">
              <a:buNone/>
            </a:pP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70662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333165"/>
            <a:ext cx="8911687" cy="705926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Grafikus szakirány (0014), TECHNIKUM</a:t>
            </a:r>
            <a:br>
              <a:rPr lang="hu-HU" b="1" i="1" u="sng" dirty="0" smtClean="0"/>
            </a:br>
            <a:endParaRPr lang="hu-HU" i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93672" y="1282762"/>
            <a:ext cx="9421425" cy="5017139"/>
          </a:xfrm>
        </p:spPr>
        <p:txBody>
          <a:bodyPr>
            <a:noAutofit/>
          </a:bodyPr>
          <a:lstStyle/>
          <a:p>
            <a:r>
              <a:rPr lang="hu-HU" sz="2800" dirty="0"/>
              <a:t>Első idegen nyelv: </a:t>
            </a:r>
            <a:r>
              <a:rPr lang="hu-HU" sz="2800" b="1" dirty="0"/>
              <a:t>angol</a:t>
            </a:r>
            <a:r>
              <a:rPr lang="hu-HU" sz="2800" dirty="0"/>
              <a:t> (óraszámok: </a:t>
            </a:r>
            <a:r>
              <a:rPr lang="hu-HU" sz="2800" dirty="0" smtClean="0"/>
              <a:t>4; 4; 3; 3; 4)</a:t>
            </a:r>
            <a:endParaRPr lang="hu-HU" sz="2800" dirty="0"/>
          </a:p>
          <a:p>
            <a:r>
              <a:rPr lang="hu-HU" sz="2800" dirty="0"/>
              <a:t>Második idegen nyelv: </a:t>
            </a:r>
            <a:r>
              <a:rPr lang="hu-HU" sz="2800" b="1" dirty="0" smtClean="0"/>
              <a:t>nincs</a:t>
            </a:r>
            <a:endParaRPr lang="hu-HU" sz="2800" dirty="0"/>
          </a:p>
          <a:p>
            <a:r>
              <a:rPr lang="hu-HU" sz="2800" dirty="0" smtClean="0"/>
              <a:t>Szóbeli </a:t>
            </a:r>
            <a:r>
              <a:rPr lang="hu-HU" sz="2800" dirty="0"/>
              <a:t>felvételi </a:t>
            </a:r>
            <a:r>
              <a:rPr lang="hu-HU" sz="2800" b="1" dirty="0"/>
              <a:t>két részből áll</a:t>
            </a:r>
            <a:r>
              <a:rPr lang="hu-HU" sz="2800" dirty="0"/>
              <a:t> </a:t>
            </a:r>
            <a:r>
              <a:rPr lang="hu-HU" sz="2800" dirty="0" smtClean="0"/>
              <a:t>(gyakorlati feladatok </a:t>
            </a:r>
            <a:r>
              <a:rPr lang="hu-HU" sz="2800" dirty="0"/>
              <a:t>+ szóbeli elbeszélgetés):</a:t>
            </a:r>
          </a:p>
          <a:p>
            <a:pPr lvl="1"/>
            <a:r>
              <a:rPr lang="hu-HU" sz="2400" b="1" dirty="0" smtClean="0"/>
              <a:t>gyakorlati </a:t>
            </a:r>
            <a:r>
              <a:rPr lang="hu-HU" sz="2400" b="1" dirty="0"/>
              <a:t>feldatok:</a:t>
            </a:r>
          </a:p>
          <a:p>
            <a:pPr lvl="2"/>
            <a:r>
              <a:rPr lang="hu-HU" sz="2200" dirty="0"/>
              <a:t>1. feladat: 45 perc </a:t>
            </a:r>
            <a:r>
              <a:rPr lang="hu-HU" sz="2200" b="1" dirty="0"/>
              <a:t>kreatív feladat</a:t>
            </a:r>
            <a:r>
              <a:rPr lang="hu-HU" sz="2200" dirty="0"/>
              <a:t> megoldása</a:t>
            </a:r>
          </a:p>
          <a:p>
            <a:pPr lvl="2"/>
            <a:r>
              <a:rPr lang="hu-HU" sz="2200" dirty="0"/>
              <a:t>2. feladat: 45 perc </a:t>
            </a:r>
            <a:r>
              <a:rPr lang="hu-HU" sz="2200" b="1" dirty="0"/>
              <a:t>rajzolás</a:t>
            </a:r>
            <a:r>
              <a:rPr lang="hu-HU" sz="2200" dirty="0"/>
              <a:t> (beállítás lerajzolása)</a:t>
            </a:r>
          </a:p>
          <a:p>
            <a:pPr lvl="2"/>
            <a:r>
              <a:rPr lang="hu-HU" sz="2200" dirty="0"/>
              <a:t>rajztáblát az iskola biztosít a </a:t>
            </a:r>
            <a:r>
              <a:rPr lang="hu-HU" sz="2200" b="1" dirty="0"/>
              <a:t>többi felszerelésről a felvételizőnek kell </a:t>
            </a:r>
            <a:r>
              <a:rPr lang="hu-HU" sz="2200" b="1" dirty="0" smtClean="0"/>
              <a:t>gondoskodnia </a:t>
            </a:r>
            <a:r>
              <a:rPr lang="hu-HU" sz="2400" dirty="0"/>
              <a:t>(</a:t>
            </a:r>
            <a:r>
              <a:rPr lang="hu-HU" sz="2400" dirty="0" err="1"/>
              <a:t>lsd</a:t>
            </a:r>
            <a:r>
              <a:rPr lang="hu-HU" sz="2400" dirty="0"/>
              <a:t>. felvételi tájékoztató</a:t>
            </a:r>
            <a:r>
              <a:rPr lang="hu-HU" sz="2400" dirty="0" smtClean="0"/>
              <a:t>)</a:t>
            </a:r>
            <a:endParaRPr lang="hu-HU" sz="2200" b="1" dirty="0" smtClean="0"/>
          </a:p>
          <a:p>
            <a:pPr marL="457200" lvl="1" indent="0">
              <a:buNone/>
            </a:pPr>
            <a:endParaRPr lang="hu-HU" sz="2400" b="1" dirty="0" smtClean="0"/>
          </a:p>
          <a:p>
            <a:pPr lvl="1"/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8286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87366" y="737061"/>
            <a:ext cx="10034118" cy="5696990"/>
          </a:xfrm>
        </p:spPr>
        <p:txBody>
          <a:bodyPr>
            <a:normAutofit/>
          </a:bodyPr>
          <a:lstStyle/>
          <a:p>
            <a:pPr lvl="1"/>
            <a:r>
              <a:rPr lang="hu-HU" sz="2400" b="1" dirty="0"/>
              <a:t>általános szóbeli elbeszélgetés:</a:t>
            </a:r>
          </a:p>
          <a:p>
            <a:pPr lvl="2"/>
            <a:r>
              <a:rPr lang="hu-HU" sz="2000" dirty="0"/>
              <a:t> mappa bemutatása (</a:t>
            </a:r>
            <a:r>
              <a:rPr lang="hu-HU" sz="2000" dirty="0" err="1" smtClean="0"/>
              <a:t>lsd</a:t>
            </a:r>
            <a:r>
              <a:rPr lang="hu-HU" sz="2000" dirty="0"/>
              <a:t>. felvételi tájékoztató)</a:t>
            </a:r>
          </a:p>
          <a:p>
            <a:pPr lvl="2"/>
            <a:r>
              <a:rPr lang="hu-HU" sz="2000" dirty="0" smtClean="0"/>
              <a:t> füzet</a:t>
            </a:r>
            <a:r>
              <a:rPr lang="hu-HU" sz="2000" dirty="0"/>
              <a:t>, e-napló </a:t>
            </a:r>
            <a:r>
              <a:rPr lang="hu-HU" sz="2000" dirty="0" smtClean="0"/>
              <a:t>kivonat</a:t>
            </a:r>
            <a:endParaRPr lang="hu-HU" sz="2000" dirty="0"/>
          </a:p>
          <a:p>
            <a:r>
              <a:rPr lang="hu-HU" sz="2400" b="1" dirty="0" smtClean="0"/>
              <a:t>Tudnivalók a technikumról:</a:t>
            </a:r>
          </a:p>
          <a:p>
            <a:pPr lvl="1"/>
            <a:r>
              <a:rPr lang="hu-HU" sz="2000" b="1" dirty="0" smtClean="0"/>
              <a:t>NYÁRI GYAKORLAT</a:t>
            </a:r>
            <a:r>
              <a:rPr lang="hu-HU" sz="2000" dirty="0" smtClean="0"/>
              <a:t> (11. évfolyam 50 óra, 12. évfolyam 55 óra)</a:t>
            </a:r>
          </a:p>
          <a:p>
            <a:pPr lvl="1"/>
            <a:r>
              <a:rPr lang="hu-HU" sz="2000" b="1" dirty="0" smtClean="0"/>
              <a:t>9-13</a:t>
            </a:r>
            <a:r>
              <a:rPr lang="hu-HU" sz="2000" dirty="0" smtClean="0"/>
              <a:t> évfolyam (5 éves képzés)</a:t>
            </a:r>
          </a:p>
          <a:p>
            <a:pPr lvl="1"/>
            <a:r>
              <a:rPr lang="hu-HU" sz="2000" dirty="0" smtClean="0"/>
              <a:t>10</a:t>
            </a:r>
            <a:r>
              <a:rPr lang="hu-HU" sz="2000" dirty="0"/>
              <a:t>. évfolyam végén </a:t>
            </a:r>
            <a:r>
              <a:rPr lang="hu-HU" sz="2000" b="1" dirty="0"/>
              <a:t>ágazati </a:t>
            </a:r>
            <a:r>
              <a:rPr lang="hu-HU" sz="2000" b="1" dirty="0" smtClean="0"/>
              <a:t>alapvizsga</a:t>
            </a:r>
            <a:r>
              <a:rPr lang="hu-HU" sz="2000" dirty="0" smtClean="0"/>
              <a:t> (következő évfolyamba lépés egyik feltétele)</a:t>
            </a:r>
          </a:p>
          <a:p>
            <a:pPr lvl="1"/>
            <a:r>
              <a:rPr lang="hu-HU" sz="2000" dirty="0" smtClean="0"/>
              <a:t>12. évfolyam végén </a:t>
            </a:r>
            <a:r>
              <a:rPr lang="hu-HU" sz="2000" b="1" dirty="0" smtClean="0"/>
              <a:t>előrehozott érettségi</a:t>
            </a:r>
            <a:r>
              <a:rPr lang="hu-HU" sz="2000" dirty="0" smtClean="0"/>
              <a:t> </a:t>
            </a:r>
          </a:p>
          <a:p>
            <a:pPr lvl="1"/>
            <a:r>
              <a:rPr lang="hu-HU" sz="2000" dirty="0" smtClean="0"/>
              <a:t>13. évfolyam végén </a:t>
            </a:r>
            <a:r>
              <a:rPr lang="hu-HU" sz="2000" b="1" dirty="0" smtClean="0"/>
              <a:t>szakmai érettségi vizsga</a:t>
            </a:r>
            <a:endParaRPr lang="hu-HU" sz="2000" dirty="0" smtClean="0"/>
          </a:p>
          <a:p>
            <a:pPr lvl="1"/>
            <a:r>
              <a:rPr lang="hu-HU" sz="2000" b="1" dirty="0" smtClean="0"/>
              <a:t>tanulmányi ösztöndíj</a:t>
            </a:r>
            <a:r>
              <a:rPr lang="hu-HU" sz="2000" dirty="0" smtClean="0"/>
              <a:t> (Szakképzési törvény 171.§-a, részletes tájékoztató honlapunkon)</a:t>
            </a:r>
          </a:p>
        </p:txBody>
      </p:sp>
    </p:spTree>
    <p:extLst>
      <p:ext uri="{BB962C8B-B14F-4D97-AF65-F5344CB8AC3E}">
        <p14:creationId xmlns:p14="http://schemas.microsoft.com/office/powerpoint/2010/main" val="38994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9177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Általános tudnivalók, fontosabb időpontok</a:t>
            </a:r>
            <a:endParaRPr lang="hu-HU" b="1" i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11691" y="1271847"/>
            <a:ext cx="10192921" cy="5436523"/>
          </a:xfrm>
        </p:spPr>
        <p:txBody>
          <a:bodyPr>
            <a:noAutofit/>
          </a:bodyPr>
          <a:lstStyle/>
          <a:p>
            <a:r>
              <a:rPr lang="hu-HU" sz="2000" dirty="0">
                <a:solidFill>
                  <a:schemeClr val="tx1"/>
                </a:solidFill>
              </a:rPr>
              <a:t>központi írásbeli </a:t>
            </a:r>
            <a:r>
              <a:rPr lang="hu-HU" sz="2000" b="1" dirty="0" smtClean="0">
                <a:solidFill>
                  <a:schemeClr val="tx1"/>
                </a:solidFill>
              </a:rPr>
              <a:t>2025. </a:t>
            </a:r>
            <a:r>
              <a:rPr lang="hu-HU" sz="2000" b="1" dirty="0">
                <a:solidFill>
                  <a:schemeClr val="tx1"/>
                </a:solidFill>
              </a:rPr>
              <a:t>január </a:t>
            </a:r>
            <a:r>
              <a:rPr lang="hu-HU" sz="2000" b="1" dirty="0" smtClean="0">
                <a:solidFill>
                  <a:schemeClr val="tx1"/>
                </a:solidFill>
              </a:rPr>
              <a:t>18. </a:t>
            </a:r>
            <a:r>
              <a:rPr lang="hu-HU" sz="2000" dirty="0">
                <a:solidFill>
                  <a:schemeClr val="tx1"/>
                </a:solidFill>
              </a:rPr>
              <a:t>(szombat, 10:00), jelentkezés: </a:t>
            </a:r>
            <a:r>
              <a:rPr lang="hu-HU" sz="2000" dirty="0" smtClean="0">
                <a:solidFill>
                  <a:schemeClr val="tx1"/>
                </a:solidFill>
              </a:rPr>
              <a:t>dec. 02-ig, </a:t>
            </a:r>
            <a:r>
              <a:rPr lang="hu-HU" sz="2000" dirty="0">
                <a:solidFill>
                  <a:schemeClr val="tx1"/>
                </a:solidFill>
              </a:rPr>
              <a:t>betekintés január </a:t>
            </a:r>
            <a:r>
              <a:rPr lang="hu-HU" sz="2000" dirty="0" smtClean="0">
                <a:solidFill>
                  <a:schemeClr val="tx1"/>
                </a:solidFill>
              </a:rPr>
              <a:t>24. </a:t>
            </a:r>
            <a:r>
              <a:rPr lang="hu-HU" sz="2000" dirty="0">
                <a:solidFill>
                  <a:schemeClr val="tx1"/>
                </a:solidFill>
              </a:rPr>
              <a:t>(8:00-16:00); pótnap 2024. január </a:t>
            </a:r>
            <a:r>
              <a:rPr lang="hu-HU" sz="2000" dirty="0" smtClean="0">
                <a:solidFill>
                  <a:schemeClr val="tx1"/>
                </a:solidFill>
              </a:rPr>
              <a:t>28. </a:t>
            </a:r>
            <a:r>
              <a:rPr lang="hu-HU" sz="2000" dirty="0">
                <a:solidFill>
                  <a:schemeClr val="tx1"/>
                </a:solidFill>
              </a:rPr>
              <a:t>(kedd 14:00), </a:t>
            </a:r>
          </a:p>
          <a:p>
            <a:r>
              <a:rPr lang="hu-HU" sz="2000" b="1" dirty="0">
                <a:solidFill>
                  <a:schemeClr val="tx1"/>
                </a:solidFill>
              </a:rPr>
              <a:t>90 pont </a:t>
            </a:r>
            <a:r>
              <a:rPr lang="hu-HU" sz="2000" dirty="0">
                <a:solidFill>
                  <a:schemeClr val="tx1"/>
                </a:solidFill>
              </a:rPr>
              <a:t>felett hívjuk be a jelentkezőket a szóbelire mindegyik szakirány esetén (hozott pontok + írásbeli)</a:t>
            </a:r>
          </a:p>
          <a:p>
            <a:r>
              <a:rPr lang="hu-HU" sz="2000" dirty="0">
                <a:solidFill>
                  <a:schemeClr val="tx1"/>
                </a:solidFill>
              </a:rPr>
              <a:t>szóbeli </a:t>
            </a:r>
            <a:r>
              <a:rPr lang="hu-HU" sz="2000" b="1" dirty="0" smtClean="0">
                <a:solidFill>
                  <a:schemeClr val="tx1"/>
                </a:solidFill>
              </a:rPr>
              <a:t>2025. </a:t>
            </a:r>
            <a:r>
              <a:rPr lang="hu-HU" sz="2000" b="1" dirty="0">
                <a:solidFill>
                  <a:schemeClr val="tx1"/>
                </a:solidFill>
              </a:rPr>
              <a:t>március </a:t>
            </a:r>
            <a:r>
              <a:rPr lang="hu-HU" sz="2000" b="1" dirty="0" smtClean="0">
                <a:solidFill>
                  <a:schemeClr val="tx1"/>
                </a:solidFill>
              </a:rPr>
              <a:t>10-11. </a:t>
            </a:r>
            <a:r>
              <a:rPr lang="hu-HU" sz="2000" dirty="0" smtClean="0">
                <a:solidFill>
                  <a:schemeClr val="tx1"/>
                </a:solidFill>
              </a:rPr>
              <a:t>(hétfő-kedd, </a:t>
            </a:r>
            <a:r>
              <a:rPr lang="hu-HU" sz="2000" dirty="0">
                <a:solidFill>
                  <a:schemeClr val="tx1"/>
                </a:solidFill>
              </a:rPr>
              <a:t>8:00-18:00)</a:t>
            </a:r>
          </a:p>
          <a:p>
            <a:r>
              <a:rPr lang="hu-HU" sz="2000" dirty="0">
                <a:solidFill>
                  <a:schemeClr val="tx1"/>
                </a:solidFill>
              </a:rPr>
              <a:t>ideiglenes felvételi jegyzék: </a:t>
            </a:r>
            <a:r>
              <a:rPr lang="hu-HU" sz="2000" b="1" dirty="0" smtClean="0">
                <a:solidFill>
                  <a:schemeClr val="tx1"/>
                </a:solidFill>
              </a:rPr>
              <a:t>2025. </a:t>
            </a:r>
            <a:r>
              <a:rPr lang="hu-HU" sz="2000" b="1" dirty="0">
                <a:solidFill>
                  <a:schemeClr val="tx1"/>
                </a:solidFill>
              </a:rPr>
              <a:t>március </a:t>
            </a:r>
            <a:r>
              <a:rPr lang="hu-HU" sz="2000" b="1" dirty="0" smtClean="0">
                <a:solidFill>
                  <a:schemeClr val="tx1"/>
                </a:solidFill>
              </a:rPr>
              <a:t>21. </a:t>
            </a:r>
            <a:r>
              <a:rPr lang="hu-HU" sz="2000" dirty="0">
                <a:solidFill>
                  <a:schemeClr val="tx1"/>
                </a:solidFill>
              </a:rPr>
              <a:t>(honlapon)</a:t>
            </a:r>
          </a:p>
          <a:p>
            <a:r>
              <a:rPr lang="hu-HU" sz="2000" dirty="0">
                <a:solidFill>
                  <a:schemeClr val="tx1"/>
                </a:solidFill>
              </a:rPr>
              <a:t>választott sorrend megváltoztatása: </a:t>
            </a:r>
            <a:r>
              <a:rPr lang="hu-HU" sz="2000" b="1" dirty="0" smtClean="0">
                <a:solidFill>
                  <a:schemeClr val="tx1"/>
                </a:solidFill>
              </a:rPr>
              <a:t>2025. március 25-27-ig </a:t>
            </a:r>
            <a:r>
              <a:rPr lang="hu-HU" sz="2000" dirty="0">
                <a:solidFill>
                  <a:schemeClr val="tx1"/>
                </a:solidFill>
              </a:rPr>
              <a:t>az </a:t>
            </a:r>
            <a:r>
              <a:rPr lang="hu-HU" sz="2000" dirty="0" smtClean="0">
                <a:solidFill>
                  <a:schemeClr val="tx1"/>
                </a:solidFill>
              </a:rPr>
              <a:t> általános </a:t>
            </a:r>
            <a:r>
              <a:rPr lang="hu-HU" sz="2000" dirty="0">
                <a:solidFill>
                  <a:schemeClr val="tx1"/>
                </a:solidFill>
              </a:rPr>
              <a:t>iskolákban</a:t>
            </a:r>
          </a:p>
          <a:p>
            <a:r>
              <a:rPr lang="hu-HU" sz="2000" dirty="0">
                <a:solidFill>
                  <a:schemeClr val="tx1"/>
                </a:solidFill>
              </a:rPr>
              <a:t>végleges felvételi jegyzék: </a:t>
            </a:r>
            <a:r>
              <a:rPr lang="hu-HU" sz="2000" b="1" dirty="0" smtClean="0">
                <a:solidFill>
                  <a:schemeClr val="tx1"/>
                </a:solidFill>
              </a:rPr>
              <a:t>2025. </a:t>
            </a:r>
            <a:r>
              <a:rPr lang="hu-HU" sz="2000" b="1" dirty="0">
                <a:solidFill>
                  <a:schemeClr val="tx1"/>
                </a:solidFill>
              </a:rPr>
              <a:t>május </a:t>
            </a:r>
            <a:r>
              <a:rPr lang="hu-HU" sz="2000" b="1" dirty="0" smtClean="0">
                <a:solidFill>
                  <a:schemeClr val="tx1"/>
                </a:solidFill>
              </a:rPr>
              <a:t>5.</a:t>
            </a:r>
            <a:endParaRPr lang="hu-HU" sz="2000" b="1" dirty="0">
              <a:solidFill>
                <a:schemeClr val="tx1"/>
              </a:solidFill>
            </a:endParaRPr>
          </a:p>
          <a:p>
            <a:r>
              <a:rPr lang="hu-HU" sz="2000" b="1" dirty="0">
                <a:solidFill>
                  <a:schemeClr val="tx1"/>
                </a:solidFill>
              </a:rPr>
              <a:t>több tagozat megjelölése esetén:</a:t>
            </a:r>
          </a:p>
          <a:p>
            <a:pPr lvl="1"/>
            <a:r>
              <a:rPr lang="hu-HU" sz="1800" dirty="0"/>
              <a:t>e</a:t>
            </a:r>
            <a:r>
              <a:rPr lang="hu-HU" sz="1800" dirty="0" smtClean="0"/>
              <a:t>gy bizottságban kell szóbeliznie</a:t>
            </a:r>
          </a:p>
          <a:p>
            <a:pPr lvl="1"/>
            <a:r>
              <a:rPr lang="hu-HU" sz="1800" dirty="0"/>
              <a:t>a</a:t>
            </a:r>
            <a:r>
              <a:rPr lang="hu-HU" sz="1800" dirty="0" smtClean="0"/>
              <a:t> kreatív dráma és grafikus gyakorlati vizsga a szóbelivel egy napon, de egy külön időpontban lesz (nagyon figyeljék a honlapon a beosztást!)</a:t>
            </a:r>
          </a:p>
        </p:txBody>
      </p:sp>
    </p:spTree>
    <p:extLst>
      <p:ext uri="{BB962C8B-B14F-4D97-AF65-F5344CB8AC3E}">
        <p14:creationId xmlns:p14="http://schemas.microsoft.com/office/powerpoint/2010/main" val="3156125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880495"/>
          </a:xfrm>
        </p:spPr>
        <p:txBody>
          <a:bodyPr>
            <a:noAutofit/>
          </a:bodyPr>
          <a:lstStyle/>
          <a:p>
            <a:r>
              <a:rPr lang="hu-HU" sz="3200" b="1" i="1" u="sng" dirty="0" smtClean="0"/>
              <a:t>Sajátos Nevelési Igényű tanulók</a:t>
            </a:r>
            <a:br>
              <a:rPr lang="hu-HU" sz="3200" b="1" i="1" u="sng" dirty="0" smtClean="0"/>
            </a:br>
            <a:r>
              <a:rPr lang="hu-HU" sz="3200" dirty="0"/>
              <a:t>	</a:t>
            </a:r>
            <a:r>
              <a:rPr lang="hu-HU" sz="2400" dirty="0" smtClean="0"/>
              <a:t>(BNO kód: F81.0 diszlexia, F81.1 diszgráfia, F81.2 	</a:t>
            </a:r>
            <a:r>
              <a:rPr lang="hu-HU" sz="2400" dirty="0" err="1" smtClean="0"/>
              <a:t>diszkalkulia</a:t>
            </a:r>
            <a:r>
              <a:rPr lang="hu-HU" sz="2400" dirty="0" smtClean="0"/>
              <a:t>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55834" y="2302626"/>
            <a:ext cx="10148778" cy="4447310"/>
          </a:xfrm>
        </p:spPr>
        <p:txBody>
          <a:bodyPr>
            <a:noAutofit/>
          </a:bodyPr>
          <a:lstStyle/>
          <a:p>
            <a:r>
              <a:rPr lang="hu-HU" sz="2800" b="1" dirty="0" smtClean="0"/>
              <a:t>Központi </a:t>
            </a:r>
            <a:r>
              <a:rPr lang="hu-HU" sz="2800" b="1" dirty="0"/>
              <a:t>írásbeli vizsgára való jelentkezés</a:t>
            </a:r>
            <a:r>
              <a:rPr lang="hu-HU" sz="2800" b="1" dirty="0" smtClean="0"/>
              <a:t>:</a:t>
            </a:r>
          </a:p>
          <a:p>
            <a:pPr lvl="1"/>
            <a:r>
              <a:rPr lang="hu-HU" sz="2400" dirty="0" smtClean="0"/>
              <a:t>Kérelem </a:t>
            </a:r>
            <a:r>
              <a:rPr lang="hu-HU" sz="2400" dirty="0"/>
              <a:t>+ szakértői </a:t>
            </a:r>
            <a:r>
              <a:rPr lang="hu-HU" sz="2400" dirty="0" smtClean="0"/>
              <a:t>vélemény + </a:t>
            </a:r>
            <a:r>
              <a:rPr lang="hu-HU" sz="2400" dirty="0"/>
              <a:t>a jelentkezési lappal együtt kell benyújtani az iskolához</a:t>
            </a:r>
            <a:r>
              <a:rPr lang="hu-HU" sz="2400" dirty="0" smtClean="0"/>
              <a:t>.</a:t>
            </a:r>
          </a:p>
          <a:p>
            <a:pPr lvl="1"/>
            <a:r>
              <a:rPr lang="hu-HU" sz="2400" dirty="0" smtClean="0"/>
              <a:t>Az </a:t>
            </a:r>
            <a:r>
              <a:rPr lang="hu-HU" sz="2400" dirty="0"/>
              <a:t>alábbi kedvezményekre lehet jogosult a </a:t>
            </a:r>
            <a:r>
              <a:rPr lang="hu-HU" sz="2400" b="1" i="1" u="sng" dirty="0"/>
              <a:t>szakértői vélemények </a:t>
            </a:r>
            <a:r>
              <a:rPr lang="hu-HU" sz="2400" b="1" i="1" u="sng" dirty="0" smtClean="0"/>
              <a:t>alapján</a:t>
            </a:r>
            <a:r>
              <a:rPr lang="hu-HU" sz="2400" dirty="0" smtClean="0"/>
              <a:t>:</a:t>
            </a:r>
          </a:p>
          <a:p>
            <a:pPr lvl="2"/>
            <a:r>
              <a:rPr lang="hu-HU" sz="2400" dirty="0" smtClean="0"/>
              <a:t>időhosszabbítás </a:t>
            </a:r>
            <a:r>
              <a:rPr lang="hu-HU" sz="2400" dirty="0"/>
              <a:t>(</a:t>
            </a:r>
            <a:r>
              <a:rPr lang="hu-HU" sz="2400" dirty="0" err="1"/>
              <a:t>max</a:t>
            </a:r>
            <a:r>
              <a:rPr lang="hu-HU" sz="2400" dirty="0"/>
              <a:t>. 30 perc – tárgyanként </a:t>
            </a:r>
            <a:r>
              <a:rPr lang="hu-HU" sz="2400" dirty="0" smtClean="0"/>
              <a:t>15-15 perc)</a:t>
            </a:r>
          </a:p>
          <a:p>
            <a:pPr lvl="2"/>
            <a:r>
              <a:rPr lang="hu-HU" sz="2400" dirty="0"/>
              <a:t>segédeszköz használata az írásbeli során </a:t>
            </a:r>
            <a:endParaRPr lang="hu-HU" sz="2400" dirty="0" smtClean="0"/>
          </a:p>
          <a:p>
            <a:pPr lvl="2"/>
            <a:r>
              <a:rPr lang="hu-HU" sz="2400" dirty="0" smtClean="0"/>
              <a:t>a </a:t>
            </a:r>
            <a:r>
              <a:rPr lang="hu-HU" sz="2400" dirty="0"/>
              <a:t>vizsga meghatározott részeinek értékelése alóli </a:t>
            </a:r>
            <a:r>
              <a:rPr lang="hu-HU" sz="2400" dirty="0" smtClean="0"/>
              <a:t>felmentés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699463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37816" y="1118494"/>
            <a:ext cx="10022653" cy="5421044"/>
          </a:xfrm>
        </p:spPr>
        <p:txBody>
          <a:bodyPr>
            <a:normAutofit/>
          </a:bodyPr>
          <a:lstStyle/>
          <a:p>
            <a:r>
              <a:rPr lang="hu-HU" sz="2800" b="1" dirty="0"/>
              <a:t>Az iskolába jelentkező tanulókra vonatkozó szabályok:</a:t>
            </a:r>
          </a:p>
          <a:p>
            <a:pPr lvl="1"/>
            <a:r>
              <a:rPr lang="hu-HU" sz="2400" dirty="0"/>
              <a:t>Tantárgyi felmentés esetében:</a:t>
            </a:r>
          </a:p>
          <a:p>
            <a:pPr lvl="2"/>
            <a:r>
              <a:rPr lang="hu-HU" sz="2400" dirty="0"/>
              <a:t>Hozott pontok esetén:</a:t>
            </a:r>
          </a:p>
          <a:p>
            <a:pPr lvl="3"/>
            <a:r>
              <a:rPr lang="hu-HU" sz="2000" dirty="0"/>
              <a:t>magyar nyelv- és irodalom helyett a történelem tantárgy jegyét számítjuk be kétszeresen</a:t>
            </a:r>
          </a:p>
          <a:p>
            <a:pPr lvl="3"/>
            <a:r>
              <a:rPr lang="hu-HU" sz="2000" dirty="0"/>
              <a:t>matematika helyett egy természettudományos tantárgyat számítunk </a:t>
            </a:r>
          </a:p>
          <a:p>
            <a:pPr lvl="2"/>
            <a:r>
              <a:rPr lang="hu-HU" sz="2400" dirty="0"/>
              <a:t>Központi, egységes írásbeli vizsga eredménye:</a:t>
            </a:r>
          </a:p>
          <a:p>
            <a:pPr lvl="3"/>
            <a:r>
              <a:rPr lang="hu-HU" sz="2000" dirty="0"/>
              <a:t>magyar írásbeli helyett: a matematika írásbeli eredménye kerül duplázásra </a:t>
            </a:r>
          </a:p>
          <a:p>
            <a:pPr lvl="3"/>
            <a:r>
              <a:rPr lang="hu-HU" sz="2000" dirty="0"/>
              <a:t>matematika írásbeli helyett: a magyar írásbeli eredménye kerül duplázásra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59480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374728"/>
            <a:ext cx="8911687" cy="1046748"/>
          </a:xfrm>
        </p:spPr>
        <p:txBody>
          <a:bodyPr/>
          <a:lstStyle/>
          <a:p>
            <a:r>
              <a:rPr lang="hu-HU" b="1" i="1" u="sng" dirty="0" err="1" smtClean="0"/>
              <a:t>Funk</a:t>
            </a:r>
            <a:r>
              <a:rPr lang="hu-HU" b="1" i="1" u="sng" dirty="0" smtClean="0"/>
              <a:t> Márton Alapítvány</a:t>
            </a:r>
            <a:endParaRPr lang="hu-HU" b="1" i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2141" y="1260763"/>
            <a:ext cx="10138758" cy="4988688"/>
          </a:xfrm>
        </p:spPr>
        <p:txBody>
          <a:bodyPr>
            <a:normAutofit/>
          </a:bodyPr>
          <a:lstStyle/>
          <a:p>
            <a:r>
              <a:rPr lang="hu-HU" dirty="0" smtClean="0"/>
              <a:t>Alaptevékenység, főbb célok:</a:t>
            </a:r>
          </a:p>
          <a:p>
            <a:pPr lvl="1"/>
            <a:r>
              <a:rPr lang="hu-HU" dirty="0" smtClean="0"/>
              <a:t>Tanórán kívüli tevékenységek támogatása (szalagavató, táborok, kirándulások)</a:t>
            </a:r>
          </a:p>
          <a:p>
            <a:pPr lvl="1"/>
            <a:r>
              <a:rPr lang="hu-HU" dirty="0" smtClean="0"/>
              <a:t>Hátrányos helyzetű tanulók támogatása</a:t>
            </a:r>
            <a:endParaRPr lang="hu-HU" dirty="0"/>
          </a:p>
          <a:p>
            <a:r>
              <a:rPr lang="hu-HU" dirty="0" smtClean="0"/>
              <a:t>Jutalmazási lehetőségek:</a:t>
            </a:r>
          </a:p>
          <a:p>
            <a:pPr lvl="1"/>
            <a:r>
              <a:rPr lang="hu-HU" dirty="0"/>
              <a:t>Forrai Nagydíj (kiemelkedő </a:t>
            </a:r>
            <a:r>
              <a:rPr lang="hu-HU" dirty="0" smtClean="0"/>
              <a:t>teljesítményért </a:t>
            </a:r>
            <a:r>
              <a:rPr lang="hu-HU" dirty="0"/>
              <a:t>minden területen)</a:t>
            </a:r>
          </a:p>
          <a:p>
            <a:pPr lvl="1"/>
            <a:r>
              <a:rPr lang="hu-HU" dirty="0"/>
              <a:t>Tanulmányi díj (kiváló tanulmány)</a:t>
            </a:r>
          </a:p>
          <a:p>
            <a:pPr lvl="1"/>
            <a:r>
              <a:rPr lang="hu-HU" dirty="0"/>
              <a:t>Jó tanuló – jó sportoló (jó tanulmányi eredmény, jó sportoló)</a:t>
            </a:r>
          </a:p>
          <a:p>
            <a:pPr lvl="1"/>
            <a:r>
              <a:rPr lang="hu-HU" dirty="0"/>
              <a:t>Közművelődési díj (kulturális programokban jeleskedők, </a:t>
            </a:r>
            <a:r>
              <a:rPr lang="hu-HU" dirty="0" smtClean="0"/>
              <a:t>legkiválóbb </a:t>
            </a:r>
            <a:r>
              <a:rPr lang="hu-HU" dirty="0"/>
              <a:t>előadók, irodalmárok és művészeti alkotók)</a:t>
            </a:r>
          </a:p>
          <a:p>
            <a:pPr lvl="1"/>
            <a:r>
              <a:rPr lang="hu-HU" dirty="0"/>
              <a:t>Környezettudatosság díj (ÖKO-díj)</a:t>
            </a:r>
          </a:p>
          <a:p>
            <a:pPr lvl="1"/>
            <a:r>
              <a:rPr lang="hu-HU" dirty="0" err="1"/>
              <a:t>Funk</a:t>
            </a:r>
            <a:r>
              <a:rPr lang="hu-HU" dirty="0"/>
              <a:t> Márton Mentorprogram (szociális alapon, havi rendszeresség</a:t>
            </a:r>
            <a:r>
              <a:rPr lang="hu-HU" dirty="0" smtClean="0"/>
              <a:t>)</a:t>
            </a:r>
            <a:endParaRPr lang="hu-HU" dirty="0"/>
          </a:p>
          <a:p>
            <a:r>
              <a:rPr lang="hu-HU" dirty="0" smtClean="0"/>
              <a:t>Alapítványi források – számlaszám (10918001-00000085-51480016)</a:t>
            </a:r>
          </a:p>
          <a:p>
            <a:pPr lvl="1"/>
            <a:r>
              <a:rPr lang="hu-HU" dirty="0" smtClean="0"/>
              <a:t>SZJA 1 %; Alapítványi díj; </a:t>
            </a:r>
            <a:r>
              <a:rPr lang="hu-HU" smtClean="0"/>
              <a:t>Egyéb befizetések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495186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29" y="1197087"/>
            <a:ext cx="4616143" cy="4579399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6619740" y="982676"/>
            <a:ext cx="4038960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FORRAI RAJZ TANFOLYAM </a:t>
            </a:r>
            <a:endParaRPr lang="hu-H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ÁLTALÁNOS ISKOLÁSOKNAK!</a:t>
            </a:r>
            <a:endParaRPr lang="hu-H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6189259" y="2233677"/>
            <a:ext cx="4899922" cy="347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b="1" u="sng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Helyszín:</a:t>
            </a:r>
            <a:r>
              <a:rPr lang="hu-HU" b="1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XIII. ker. Lomb utca 41.</a:t>
            </a:r>
            <a:r>
              <a:rPr lang="hu-HU" dirty="0" smtClean="0"/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dirty="0" smtClean="0"/>
              <a:t>A tanfolyam teljes díja 39.000 Ft.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dirty="0" smtClean="0"/>
              <a:t>Keddi napra </a:t>
            </a:r>
            <a:r>
              <a:rPr lang="hu-HU" dirty="0"/>
              <a:t>van még néhány hely!</a:t>
            </a:r>
            <a:endParaRPr lang="hu-HU" dirty="0" smtClean="0"/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dirty="0" smtClean="0"/>
              <a:t>Jelentkezni </a:t>
            </a:r>
            <a:r>
              <a:rPr lang="hu-HU" dirty="0"/>
              <a:t>e-mailben, a kitöltött jelentkezési lap beküldésével és a díj egyidejű átutalásával lehet.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dirty="0"/>
              <a:t>Részletek és jelentkezési lap a honlapon: </a:t>
            </a:r>
            <a:r>
              <a:rPr lang="hu-HU" u="sng" dirty="0">
                <a:hlinkClick r:id="rId3"/>
              </a:rPr>
              <a:t>www.forrai.hu</a:t>
            </a:r>
            <a:endParaRPr lang="hu-HU" dirty="0"/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06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2760481"/>
            <a:ext cx="8911687" cy="1280890"/>
          </a:xfrm>
        </p:spPr>
        <p:txBody>
          <a:bodyPr/>
          <a:lstStyle/>
          <a:p>
            <a:r>
              <a:rPr lang="hu-HU" b="1" dirty="0" smtClean="0"/>
              <a:t>Köszönöm a megtisztelő figyelmet!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5453148"/>
            <a:ext cx="8915400" cy="458073"/>
          </a:xfrm>
        </p:spPr>
        <p:txBody>
          <a:bodyPr/>
          <a:lstStyle/>
          <a:p>
            <a:r>
              <a:rPr lang="hu-HU" dirty="0" smtClean="0"/>
              <a:t>Budapest, 2024.10. 14-15.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6496996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981</TotalTime>
  <Words>1162</Words>
  <Application>Microsoft Office PowerPoint</Application>
  <PresentationFormat>Szélesvásznú</PresentationFormat>
  <Paragraphs>136</Paragraphs>
  <Slides>15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Garamond</vt:lpstr>
      <vt:lpstr>Times New Roman</vt:lpstr>
      <vt:lpstr>Wingdings 3</vt:lpstr>
      <vt:lpstr>Szálak</vt:lpstr>
      <vt:lpstr>Forrai Metodista Gimnázium és Művészeti Technikum</vt:lpstr>
      <vt:lpstr>Szakjaink:</vt:lpstr>
      <vt:lpstr>Pontszámítás</vt:lpstr>
      <vt:lpstr>Angol szakirány (0001)  </vt:lpstr>
      <vt:lpstr>Vizuális kultúra szakirány (0011) </vt:lpstr>
      <vt:lpstr>Dráma és színház szakirány (0009)  </vt:lpstr>
      <vt:lpstr>Mozgóképkultúra- és médiaismeret szakirány (0010)  </vt:lpstr>
      <vt:lpstr>Grafikus szakirány (0014), TECHNIKUM </vt:lpstr>
      <vt:lpstr>PowerPoint-bemutató</vt:lpstr>
      <vt:lpstr>Általános tudnivalók, fontosabb időpontok</vt:lpstr>
      <vt:lpstr>Sajátos Nevelési Igényű tanulók  (BNO kód: F81.0 diszlexia, F81.1 diszgráfia, F81.2  diszkalkulia)</vt:lpstr>
      <vt:lpstr>PowerPoint-bemutató</vt:lpstr>
      <vt:lpstr>Funk Márton Alapítvány</vt:lpstr>
      <vt:lpstr>PowerPoint-bemutató</vt:lpstr>
      <vt:lpstr>Köszönöm a megtisztelő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Forrai Metodista Gimnázium és Művészeti Technikum</dc:title>
  <dc:creator>Wesselényi Balázs</dc:creator>
  <cp:lastModifiedBy>Nenov György</cp:lastModifiedBy>
  <cp:revision>117</cp:revision>
  <cp:lastPrinted>2021-10-18T14:21:23Z</cp:lastPrinted>
  <dcterms:created xsi:type="dcterms:W3CDTF">2021-10-13T12:22:41Z</dcterms:created>
  <dcterms:modified xsi:type="dcterms:W3CDTF">2024-10-15T14:50:28Z</dcterms:modified>
</cp:coreProperties>
</file>